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78" r:id="rId4"/>
    <p:sldId id="280" r:id="rId5"/>
    <p:sldId id="270" r:id="rId6"/>
    <p:sldId id="282" r:id="rId7"/>
    <p:sldId id="289" r:id="rId8"/>
    <p:sldId id="281" r:id="rId9"/>
    <p:sldId id="286" r:id="rId10"/>
    <p:sldId id="267" r:id="rId11"/>
    <p:sldId id="268" r:id="rId12"/>
    <p:sldId id="287" r:id="rId13"/>
    <p:sldId id="265" r:id="rId14"/>
    <p:sldId id="266" r:id="rId15"/>
    <p:sldId id="283" r:id="rId16"/>
    <p:sldId id="277" r:id="rId17"/>
    <p:sldId id="275" r:id="rId18"/>
    <p:sldId id="272" r:id="rId19"/>
    <p:sldId id="273" r:id="rId20"/>
    <p:sldId id="262" r:id="rId21"/>
    <p:sldId id="279" r:id="rId22"/>
    <p:sldId id="288" r:id="rId23"/>
    <p:sldId id="271"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162E888-BAAC-4FCE-BEF7-57C8AD63EE12}" type="datetimeFigureOut">
              <a:rPr lang="en-US"/>
              <a:pPr>
                <a:defRPr/>
              </a:pPr>
              <a:t>8/23/2017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0377353-9284-42F1-A4A0-E5C4E14F0A1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45AC4DD-53EF-4647-A46B-0B5C9A41B22B}" type="datetimeFigureOut">
              <a:rPr lang="en-US"/>
              <a:pPr>
                <a:defRPr/>
              </a:pPr>
              <a:t>8/23/2017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1AC9B71-3D19-4F92-A626-59854F295CB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81C14CE-476E-47E1-A653-801DE0A2423B}" type="datetimeFigureOut">
              <a:rPr lang="en-US"/>
              <a:pPr>
                <a:defRPr/>
              </a:pPr>
              <a:t>8/23/2017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CA7AEEA-8E86-4C08-97A6-C3E3D721748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8F7BA80-5BFC-41A5-B749-7184C9B53BFE}" type="datetimeFigureOut">
              <a:rPr lang="en-US"/>
              <a:pPr>
                <a:defRPr/>
              </a:pPr>
              <a:t>8/23/2017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E6E5CBA-C797-46A6-B2DE-5C4E1E41C84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87CCC3F-3D86-47CB-9C6E-390F0662AFB9}" type="datetimeFigureOut">
              <a:rPr lang="en-US"/>
              <a:pPr>
                <a:defRPr/>
              </a:pPr>
              <a:t>8/23/2017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CD92EBC-4176-4C48-8ECF-9B5C4BBD5B9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8D53199-F9E6-4F38-AC0C-6F820743D596}" type="datetimeFigureOut">
              <a:rPr lang="en-US"/>
              <a:pPr>
                <a:defRPr/>
              </a:pPr>
              <a:t>8/23/2017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1734EF1-6171-4554-B102-9D55EC249E2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A44ECBD-22AE-47E1-8735-1E25E8DA055E}" type="datetimeFigureOut">
              <a:rPr lang="en-US"/>
              <a:pPr>
                <a:defRPr/>
              </a:pPr>
              <a:t>8/23/2017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805AB21-79B5-44F8-A66D-9E864836833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B9A23C5-409F-4E20-B239-9F01A0A9F221}" type="datetimeFigureOut">
              <a:rPr lang="en-US"/>
              <a:pPr>
                <a:defRPr/>
              </a:pPr>
              <a:t>8/23/2017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141F3D4-7349-4525-BA8A-D360ABCCB60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F9A882E-65A3-437B-BA88-9A94A6818F8B}" type="datetimeFigureOut">
              <a:rPr lang="en-US"/>
              <a:pPr>
                <a:defRPr/>
              </a:pPr>
              <a:t>8/23/2017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72C8875-5757-4871-B602-A5459D5D5B3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59B54EB-5229-4DCC-9ABF-010293B6537F}" type="datetimeFigureOut">
              <a:rPr lang="en-US"/>
              <a:pPr>
                <a:defRPr/>
              </a:pPr>
              <a:t>8/23/2017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2059B3A-5B3B-4831-93F4-4039928B60D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F477AD9-64ED-461C-A14E-51E704D55EBF}" type="datetimeFigureOut">
              <a:rPr lang="en-US"/>
              <a:pPr>
                <a:defRPr/>
              </a:pPr>
              <a:t>8/23/2017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1CE6983-109F-4CE2-ACB9-DEBF6ECADFE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fld id="{C8E4C727-9D18-4753-8BD6-A9DA75EF73C7}" type="datetimeFigureOut">
              <a:rPr lang="en-US"/>
              <a:pPr>
                <a:defRPr/>
              </a:pPr>
              <a:t>8/23/2017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540038A8-36D8-4867-85A4-3CB95AAB22D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381000"/>
            <a:ext cx="7772400" cy="2743200"/>
          </a:xfrm>
        </p:spPr>
        <p:txBody>
          <a:bodyPr/>
          <a:lstStyle/>
          <a:p>
            <a:r>
              <a:rPr lang="en-US" sz="4800" b="1" dirty="0" smtClean="0"/>
              <a:t>WEIGHT TRAINING AND CONDITIONING PROGRAM</a:t>
            </a:r>
          </a:p>
        </p:txBody>
      </p:sp>
      <p:sp>
        <p:nvSpPr>
          <p:cNvPr id="3" name="Subtitle 2"/>
          <p:cNvSpPr>
            <a:spLocks noGrp="1"/>
          </p:cNvSpPr>
          <p:nvPr>
            <p:ph type="subTitle" idx="1"/>
          </p:nvPr>
        </p:nvSpPr>
        <p:spPr>
          <a:xfrm>
            <a:off x="1371600" y="4724400"/>
            <a:ext cx="6400800" cy="1905000"/>
          </a:xfrm>
        </p:spPr>
        <p:txBody>
          <a:bodyPr rtlCol="0">
            <a:normAutofit fontScale="77500" lnSpcReduction="20000"/>
          </a:bodyPr>
          <a:lstStyle/>
          <a:p>
            <a:pPr fontAlgn="auto">
              <a:spcAft>
                <a:spcPts val="0"/>
              </a:spcAft>
              <a:buFont typeface="Arial" pitchFamily="34" charset="0"/>
              <a:buNone/>
              <a:defRPr/>
            </a:pPr>
            <a:endParaRPr lang="en-US" sz="4800" dirty="0" smtClean="0">
              <a:solidFill>
                <a:schemeClr val="tx1">
                  <a:lumMod val="95000"/>
                  <a:lumOff val="5000"/>
                </a:schemeClr>
              </a:solidFill>
            </a:endParaRPr>
          </a:p>
          <a:p>
            <a:pPr fontAlgn="auto">
              <a:spcAft>
                <a:spcPts val="0"/>
              </a:spcAft>
              <a:buFont typeface="Arial" pitchFamily="34" charset="0"/>
              <a:buNone/>
              <a:defRPr/>
            </a:pPr>
            <a:endParaRPr lang="en-US" sz="4800" dirty="0" smtClean="0">
              <a:solidFill>
                <a:schemeClr val="tx1">
                  <a:lumMod val="95000"/>
                  <a:lumOff val="5000"/>
                </a:schemeClr>
              </a:solidFill>
            </a:endParaRPr>
          </a:p>
          <a:p>
            <a:pPr fontAlgn="auto">
              <a:spcAft>
                <a:spcPts val="0"/>
              </a:spcAft>
              <a:buFont typeface="Arial" pitchFamily="34" charset="0"/>
              <a:buNone/>
              <a:defRPr/>
            </a:pPr>
            <a:r>
              <a:rPr lang="en-US" sz="6000" dirty="0" smtClean="0">
                <a:solidFill>
                  <a:schemeClr val="tx1">
                    <a:lumMod val="95000"/>
                    <a:lumOff val="5000"/>
                  </a:schemeClr>
                </a:solidFill>
              </a:rPr>
              <a:t>FALL</a:t>
            </a:r>
            <a:r>
              <a:rPr lang="en-US" sz="6000" dirty="0" smtClean="0">
                <a:solidFill>
                  <a:schemeClr val="tx1">
                    <a:lumMod val="95000"/>
                    <a:lumOff val="5000"/>
                  </a:schemeClr>
                </a:solidFill>
              </a:rPr>
              <a:t> </a:t>
            </a:r>
            <a:r>
              <a:rPr lang="en-US" sz="6000" dirty="0" smtClean="0">
                <a:solidFill>
                  <a:schemeClr val="tx1">
                    <a:lumMod val="95000"/>
                    <a:lumOff val="5000"/>
                  </a:schemeClr>
                </a:solidFill>
              </a:rPr>
              <a:t>2017</a:t>
            </a:r>
          </a:p>
          <a:p>
            <a:pPr fontAlgn="auto">
              <a:spcAft>
                <a:spcPts val="0"/>
              </a:spcAft>
              <a:buFont typeface="Arial" pitchFamily="34" charset="0"/>
              <a:buNone/>
              <a:defRPr/>
            </a:pPr>
            <a:endParaRPr lang="en-US" sz="6000" dirty="0">
              <a:solidFill>
                <a:schemeClr val="tx1">
                  <a:lumMod val="95000"/>
                  <a:lumOff val="5000"/>
                </a:schemeClr>
              </a:solidFill>
            </a:endParaRPr>
          </a:p>
        </p:txBody>
      </p:sp>
      <p:pic>
        <p:nvPicPr>
          <p:cNvPr id="5" name="Picture 4" descr="CatamountProfileLogo.jpg"/>
          <p:cNvPicPr>
            <a:picLocks noChangeAspect="1"/>
          </p:cNvPicPr>
          <p:nvPr/>
        </p:nvPicPr>
        <p:blipFill>
          <a:blip r:embed="rId2" cstate="print"/>
          <a:stretch>
            <a:fillRect/>
          </a:stretch>
        </p:blipFill>
        <p:spPr>
          <a:xfrm>
            <a:off x="2133600" y="1752600"/>
            <a:ext cx="4650166" cy="404022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143000"/>
          </a:xfrm>
        </p:spPr>
        <p:txBody>
          <a:bodyPr rtlCol="0">
            <a:normAutofit/>
          </a:bodyPr>
          <a:lstStyle/>
          <a:p>
            <a:pPr fontAlgn="auto">
              <a:spcAft>
                <a:spcPts val="0"/>
              </a:spcAft>
              <a:defRPr/>
            </a:pPr>
            <a:r>
              <a:rPr lang="en-US" sz="4800" b="1" dirty="0" smtClean="0">
                <a:solidFill>
                  <a:schemeClr val="accent1">
                    <a:lumMod val="75000"/>
                  </a:schemeClr>
                </a:solidFill>
              </a:rPr>
              <a:t>Students with an Injury</a:t>
            </a:r>
            <a:endParaRPr lang="en-US" sz="4800" b="1" dirty="0">
              <a:solidFill>
                <a:schemeClr val="accent1">
                  <a:lumMod val="75000"/>
                </a:schemeClr>
              </a:solidFill>
            </a:endParaRPr>
          </a:p>
        </p:txBody>
      </p:sp>
      <p:sp>
        <p:nvSpPr>
          <p:cNvPr id="16387" name="Content Placeholder 2"/>
          <p:cNvSpPr>
            <a:spLocks noGrp="1"/>
          </p:cNvSpPr>
          <p:nvPr>
            <p:ph idx="1"/>
          </p:nvPr>
        </p:nvSpPr>
        <p:spPr>
          <a:xfrm>
            <a:off x="228600" y="1143000"/>
            <a:ext cx="8686800" cy="5410200"/>
          </a:xfrm>
        </p:spPr>
        <p:txBody>
          <a:bodyPr/>
          <a:lstStyle/>
          <a:p>
            <a:r>
              <a:rPr lang="en-US" dirty="0" smtClean="0"/>
              <a:t>Students who have an injury are still expected to participate in activities not affecting injured body part.  If you don’t participate your grade will be effected </a:t>
            </a:r>
          </a:p>
          <a:p>
            <a:r>
              <a:rPr lang="en-US" sz="2400" dirty="0" smtClean="0"/>
              <a:t>A detailed note from a </a:t>
            </a:r>
            <a:r>
              <a:rPr lang="en-US" sz="2400" u="sng" dirty="0" smtClean="0"/>
              <a:t>doctor or the athletic trainer</a:t>
            </a:r>
            <a:r>
              <a:rPr lang="en-US" sz="2400" dirty="0" smtClean="0"/>
              <a:t> is needed explaining what can and cannot be done during class. </a:t>
            </a:r>
            <a:r>
              <a:rPr lang="en-US" sz="2800" b="1" i="1" u="sng" dirty="0" smtClean="0">
                <a:effectLst>
                  <a:outerShdw blurRad="38100" dist="38100" dir="2700000" algn="tl">
                    <a:srgbClr val="000000">
                      <a:alpha val="43137"/>
                    </a:srgbClr>
                  </a:outerShdw>
                </a:effectLst>
              </a:rPr>
              <a:t>Do not bring a parent note to excuse you from class.</a:t>
            </a:r>
          </a:p>
          <a:p>
            <a:r>
              <a:rPr lang="en-US" dirty="0" smtClean="0"/>
              <a:t>If the injury is so severe that the student cannot participate, then the student will have written work </a:t>
            </a:r>
            <a:r>
              <a:rPr lang="en-US" u="sng" dirty="0" smtClean="0"/>
              <a:t>everyday</a:t>
            </a:r>
            <a:r>
              <a:rPr lang="en-US" dirty="0" smtClean="0"/>
              <a:t> in class.</a:t>
            </a:r>
          </a:p>
        </p:txBody>
      </p:sp>
      <p:pic>
        <p:nvPicPr>
          <p:cNvPr id="16388" name="Picture 2" descr="C:\Documents and Settings\Administrator\Local Settings\Temporary Internet Files\Content.IE5\YGHV7EPF\MCj02324270000[1].wmf"/>
          <p:cNvPicPr>
            <a:picLocks noChangeAspect="1" noChangeArrowheads="1"/>
          </p:cNvPicPr>
          <p:nvPr/>
        </p:nvPicPr>
        <p:blipFill>
          <a:blip r:embed="rId2" cstate="print"/>
          <a:srcRect/>
          <a:stretch>
            <a:fillRect/>
          </a:stretch>
        </p:blipFill>
        <p:spPr bwMode="auto">
          <a:xfrm>
            <a:off x="7772400" y="152400"/>
            <a:ext cx="755650" cy="11601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2" name="Picture 2" descr="C:\Documents and Settings\Administrator\Local Settings\Temporary Internet Files\Content.IE5\LL0EJQFE\MCj04397980000[1].png"/>
          <p:cNvPicPr>
            <a:picLocks noChangeAspect="1" noChangeArrowheads="1"/>
          </p:cNvPicPr>
          <p:nvPr/>
        </p:nvPicPr>
        <p:blipFill>
          <a:blip r:embed="rId2" cstate="print"/>
          <a:srcRect/>
          <a:stretch>
            <a:fillRect/>
          </a:stretch>
        </p:blipFill>
        <p:spPr bwMode="auto">
          <a:xfrm>
            <a:off x="0" y="5029200"/>
            <a:ext cx="1676400" cy="1676400"/>
          </a:xfrm>
          <a:prstGeom prst="rect">
            <a:avLst/>
          </a:prstGeom>
          <a:noFill/>
          <a:ln w="9525">
            <a:noFill/>
            <a:miter lim="800000"/>
            <a:headEnd/>
            <a:tailEnd/>
          </a:ln>
        </p:spPr>
      </p:pic>
      <p:sp>
        <p:nvSpPr>
          <p:cNvPr id="17410" name="Title 1"/>
          <p:cNvSpPr>
            <a:spLocks noGrp="1"/>
          </p:cNvSpPr>
          <p:nvPr>
            <p:ph type="title"/>
          </p:nvPr>
        </p:nvSpPr>
        <p:spPr>
          <a:xfrm>
            <a:off x="457200" y="0"/>
            <a:ext cx="8229600" cy="1143000"/>
          </a:xfrm>
        </p:spPr>
        <p:txBody>
          <a:bodyPr/>
          <a:lstStyle/>
          <a:p>
            <a:r>
              <a:rPr lang="en-US" sz="6600" dirty="0" smtClean="0">
                <a:solidFill>
                  <a:schemeClr val="accent1">
                    <a:lumMod val="75000"/>
                  </a:schemeClr>
                </a:solidFill>
              </a:rPr>
              <a:t>Electronics</a:t>
            </a:r>
          </a:p>
        </p:txBody>
      </p:sp>
      <p:sp>
        <p:nvSpPr>
          <p:cNvPr id="3" name="Content Placeholder 2"/>
          <p:cNvSpPr>
            <a:spLocks noGrp="1"/>
          </p:cNvSpPr>
          <p:nvPr>
            <p:ph idx="1"/>
          </p:nvPr>
        </p:nvSpPr>
        <p:spPr>
          <a:xfrm>
            <a:off x="381000" y="1066800"/>
            <a:ext cx="8458200" cy="5257800"/>
          </a:xfrm>
        </p:spPr>
        <p:txBody>
          <a:bodyPr rtlCol="0">
            <a:normAutofit/>
          </a:bodyPr>
          <a:lstStyle/>
          <a:p>
            <a:pPr fontAlgn="auto">
              <a:spcAft>
                <a:spcPts val="0"/>
              </a:spcAft>
              <a:buFont typeface="Arial" pitchFamily="34" charset="0"/>
              <a:buNone/>
              <a:defRPr/>
            </a:pPr>
            <a:r>
              <a:rPr lang="en-US" dirty="0" smtClean="0"/>
              <a:t>BYOD…..only allowed if teacher allows it.  </a:t>
            </a:r>
          </a:p>
          <a:p>
            <a:pPr fontAlgn="auto">
              <a:spcAft>
                <a:spcPts val="0"/>
              </a:spcAft>
              <a:buFont typeface="Arial" pitchFamily="34" charset="0"/>
              <a:buNone/>
              <a:defRPr/>
            </a:pPr>
            <a:endParaRPr lang="en-US" dirty="0"/>
          </a:p>
          <a:p>
            <a:pPr fontAlgn="auto">
              <a:spcAft>
                <a:spcPts val="0"/>
              </a:spcAft>
              <a:buFont typeface="Arial" pitchFamily="34" charset="0"/>
              <a:buNone/>
              <a:defRPr/>
            </a:pPr>
            <a:r>
              <a:rPr lang="en-US" dirty="0" smtClean="0"/>
              <a:t>Possible acceptable uses of devices include:</a:t>
            </a:r>
          </a:p>
          <a:p>
            <a:pPr marL="514350" indent="-514350" fontAlgn="auto">
              <a:spcAft>
                <a:spcPts val="0"/>
              </a:spcAft>
              <a:buFont typeface="+mj-lt"/>
              <a:buAutoNum type="arabicPeriod"/>
              <a:defRPr/>
            </a:pPr>
            <a:r>
              <a:rPr lang="en-US" dirty="0" smtClean="0"/>
              <a:t>Recording workout and results in log</a:t>
            </a:r>
          </a:p>
          <a:p>
            <a:pPr marL="514350" indent="-514350" fontAlgn="auto">
              <a:spcAft>
                <a:spcPts val="0"/>
              </a:spcAft>
              <a:buFont typeface="+mj-lt"/>
              <a:buAutoNum type="arabicPeriod"/>
              <a:defRPr/>
            </a:pPr>
            <a:r>
              <a:rPr lang="en-US" dirty="0" smtClean="0"/>
              <a:t>Listening to music with earbuds in</a:t>
            </a:r>
          </a:p>
          <a:p>
            <a:pPr marL="514350" indent="-514350" fontAlgn="auto">
              <a:spcAft>
                <a:spcPts val="0"/>
              </a:spcAft>
              <a:buFont typeface="+mj-lt"/>
              <a:buAutoNum type="arabicPeriod"/>
              <a:defRPr/>
            </a:pPr>
            <a:r>
              <a:rPr lang="en-US" dirty="0" smtClean="0"/>
              <a:t>Using device to track steps</a:t>
            </a:r>
            <a:endParaRPr lang="en-US" dirty="0"/>
          </a:p>
          <a:p>
            <a:pPr fontAlgn="auto">
              <a:spcAft>
                <a:spcPts val="0"/>
              </a:spcAft>
              <a:buFont typeface="Arial" pitchFamily="34" charset="0"/>
              <a:buNone/>
              <a:defRPr/>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2" name="Picture 2" descr="C:\Documents and Settings\Administrator\Local Settings\Temporary Internet Files\Content.IE5\LL0EJQFE\MCj04397980000[1].png"/>
          <p:cNvPicPr>
            <a:picLocks noChangeAspect="1" noChangeArrowheads="1"/>
          </p:cNvPicPr>
          <p:nvPr/>
        </p:nvPicPr>
        <p:blipFill>
          <a:blip r:embed="rId2" cstate="print"/>
          <a:srcRect/>
          <a:stretch>
            <a:fillRect/>
          </a:stretch>
        </p:blipFill>
        <p:spPr bwMode="auto">
          <a:xfrm>
            <a:off x="0" y="5029200"/>
            <a:ext cx="1676400" cy="1676400"/>
          </a:xfrm>
          <a:prstGeom prst="rect">
            <a:avLst/>
          </a:prstGeom>
          <a:noFill/>
          <a:ln w="9525">
            <a:noFill/>
            <a:miter lim="800000"/>
            <a:headEnd/>
            <a:tailEnd/>
          </a:ln>
        </p:spPr>
      </p:pic>
      <p:sp>
        <p:nvSpPr>
          <p:cNvPr id="17410" name="Title 1"/>
          <p:cNvSpPr>
            <a:spLocks noGrp="1"/>
          </p:cNvSpPr>
          <p:nvPr>
            <p:ph type="title"/>
          </p:nvPr>
        </p:nvSpPr>
        <p:spPr>
          <a:xfrm>
            <a:off x="457200" y="0"/>
            <a:ext cx="8229600" cy="1143000"/>
          </a:xfrm>
        </p:spPr>
        <p:txBody>
          <a:bodyPr/>
          <a:lstStyle/>
          <a:p>
            <a:r>
              <a:rPr lang="en-US" sz="6600" dirty="0" smtClean="0">
                <a:solidFill>
                  <a:schemeClr val="accent1">
                    <a:lumMod val="75000"/>
                  </a:schemeClr>
                </a:solidFill>
              </a:rPr>
              <a:t>Electronics</a:t>
            </a:r>
          </a:p>
        </p:txBody>
      </p:sp>
      <p:sp>
        <p:nvSpPr>
          <p:cNvPr id="3" name="Content Placeholder 2"/>
          <p:cNvSpPr>
            <a:spLocks noGrp="1"/>
          </p:cNvSpPr>
          <p:nvPr>
            <p:ph idx="1"/>
          </p:nvPr>
        </p:nvSpPr>
        <p:spPr>
          <a:xfrm>
            <a:off x="381000" y="1066800"/>
            <a:ext cx="8458200" cy="5257800"/>
          </a:xfrm>
        </p:spPr>
        <p:txBody>
          <a:bodyPr rtlCol="0">
            <a:normAutofit/>
          </a:bodyPr>
          <a:lstStyle/>
          <a:p>
            <a:pPr fontAlgn="auto">
              <a:spcAft>
                <a:spcPts val="0"/>
              </a:spcAft>
              <a:buFont typeface="Arial" pitchFamily="34" charset="0"/>
              <a:buNone/>
              <a:defRPr/>
            </a:pPr>
            <a:r>
              <a:rPr lang="en-US" dirty="0" smtClean="0"/>
              <a:t>BYOD…..only allowed if teacher allows it.  </a:t>
            </a:r>
          </a:p>
          <a:p>
            <a:pPr fontAlgn="auto">
              <a:spcAft>
                <a:spcPts val="0"/>
              </a:spcAft>
              <a:buFont typeface="Arial" pitchFamily="34" charset="0"/>
              <a:buNone/>
              <a:defRPr/>
            </a:pPr>
            <a:endParaRPr lang="en-US" dirty="0"/>
          </a:p>
          <a:p>
            <a:pPr fontAlgn="auto">
              <a:spcAft>
                <a:spcPts val="0"/>
              </a:spcAft>
              <a:buFont typeface="Arial" pitchFamily="34" charset="0"/>
              <a:buNone/>
              <a:defRPr/>
            </a:pPr>
            <a:r>
              <a:rPr lang="en-US" dirty="0" smtClean="0"/>
              <a:t>Unacceptable uses of devices include:</a:t>
            </a:r>
          </a:p>
          <a:p>
            <a:pPr marL="514350" indent="-514350" algn="ctr" fontAlgn="auto">
              <a:spcAft>
                <a:spcPts val="0"/>
              </a:spcAft>
              <a:buFont typeface="+mj-lt"/>
              <a:buAutoNum type="arabicPeriod"/>
              <a:defRPr/>
            </a:pPr>
            <a:r>
              <a:rPr lang="en-US" dirty="0" smtClean="0"/>
              <a:t>Social media </a:t>
            </a:r>
          </a:p>
          <a:p>
            <a:pPr marL="514350" indent="-514350" algn="ctr" fontAlgn="auto">
              <a:spcAft>
                <a:spcPts val="0"/>
              </a:spcAft>
              <a:buFont typeface="+mj-lt"/>
              <a:buAutoNum type="arabicPeriod"/>
              <a:defRPr/>
            </a:pPr>
            <a:r>
              <a:rPr lang="en-US" dirty="0" smtClean="0"/>
              <a:t>Texting </a:t>
            </a:r>
          </a:p>
          <a:p>
            <a:pPr marL="514350" indent="-514350" algn="ctr" fontAlgn="auto">
              <a:spcAft>
                <a:spcPts val="0"/>
              </a:spcAft>
              <a:buAutoNum type="arabicPeriod" startAt="3"/>
              <a:defRPr/>
            </a:pPr>
            <a:r>
              <a:rPr lang="en-US" dirty="0" smtClean="0"/>
              <a:t>Facetime </a:t>
            </a:r>
          </a:p>
          <a:p>
            <a:pPr marL="514350" indent="-514350" algn="ctr" fontAlgn="auto">
              <a:spcAft>
                <a:spcPts val="0"/>
              </a:spcAft>
              <a:buAutoNum type="arabicPeriod" startAt="3"/>
              <a:defRPr/>
            </a:pPr>
            <a:r>
              <a:rPr lang="en-US" dirty="0" smtClean="0"/>
              <a:t>Phone calls</a:t>
            </a:r>
          </a:p>
          <a:p>
            <a:pPr marL="514350" indent="-514350" algn="ctr" fontAlgn="auto">
              <a:spcAft>
                <a:spcPts val="0"/>
              </a:spcAft>
              <a:buAutoNum type="arabicPeriod" startAt="3"/>
              <a:defRPr/>
            </a:pPr>
            <a:r>
              <a:rPr lang="en-US" dirty="0" smtClean="0"/>
              <a:t>Picture/video taking</a:t>
            </a:r>
          </a:p>
          <a:p>
            <a:pPr marL="514350" indent="-514350" fontAlgn="auto">
              <a:spcAft>
                <a:spcPts val="0"/>
              </a:spcAft>
              <a:buFont typeface="+mj-lt"/>
              <a:buAutoNum type="arabicPeriod"/>
              <a:defRPr/>
            </a:pPr>
            <a:endParaRPr lang="en-US" dirty="0"/>
          </a:p>
          <a:p>
            <a:pPr fontAlgn="auto">
              <a:spcAft>
                <a:spcPts val="0"/>
              </a:spcAft>
              <a:buFont typeface="Arial" pitchFamily="34" charset="0"/>
              <a:buNone/>
              <a:defRPr/>
            </a:pPr>
            <a:endParaRPr lang="en-US" dirty="0"/>
          </a:p>
        </p:txBody>
      </p:sp>
    </p:spTree>
    <p:extLst>
      <p:ext uri="{BB962C8B-B14F-4D97-AF65-F5344CB8AC3E}">
        <p14:creationId xmlns:p14="http://schemas.microsoft.com/office/powerpoint/2010/main" val="4030506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dirty="0" smtClean="0">
                <a:solidFill>
                  <a:schemeClr val="accent1">
                    <a:lumMod val="75000"/>
                  </a:schemeClr>
                </a:solidFill>
              </a:rPr>
              <a:t>Proper Workout Attire</a:t>
            </a:r>
          </a:p>
        </p:txBody>
      </p:sp>
      <p:sp>
        <p:nvSpPr>
          <p:cNvPr id="10243" name="Content Placeholder 2"/>
          <p:cNvSpPr>
            <a:spLocks noGrp="1"/>
          </p:cNvSpPr>
          <p:nvPr>
            <p:ph idx="1"/>
          </p:nvPr>
        </p:nvSpPr>
        <p:spPr/>
        <p:txBody>
          <a:bodyPr/>
          <a:lstStyle/>
          <a:p>
            <a:r>
              <a:rPr lang="en-US" dirty="0" smtClean="0"/>
              <a:t>Each student should bring proper workout attire to class everyday according to WCPSS guidelines:</a:t>
            </a:r>
          </a:p>
          <a:p>
            <a:pPr lvl="1"/>
            <a:r>
              <a:rPr lang="en-US" dirty="0" smtClean="0"/>
              <a:t>Sneakers and Socks</a:t>
            </a:r>
          </a:p>
          <a:p>
            <a:pPr lvl="1"/>
            <a:r>
              <a:rPr lang="en-US" dirty="0" smtClean="0"/>
              <a:t>T-shirt</a:t>
            </a:r>
          </a:p>
          <a:p>
            <a:pPr lvl="1"/>
            <a:r>
              <a:rPr lang="en-US" dirty="0" smtClean="0"/>
              <a:t>Shorts or Sweatpants</a:t>
            </a:r>
          </a:p>
          <a:p>
            <a:pPr lvl="1"/>
            <a:r>
              <a:rPr lang="en-US" b="1" i="1" u="sng" dirty="0" smtClean="0"/>
              <a:t>No Cut sleeve t-shirts</a:t>
            </a:r>
          </a:p>
          <a:p>
            <a:pPr lvl="1"/>
            <a:r>
              <a:rPr lang="en-US" b="1" i="1" u="sng" dirty="0" smtClean="0"/>
              <a:t>No tank tops</a:t>
            </a:r>
          </a:p>
        </p:txBody>
      </p:sp>
      <p:pic>
        <p:nvPicPr>
          <p:cNvPr id="10244" name="Picture 3" descr="nike-air-max-2009-running-shoe-06.jpg"/>
          <p:cNvPicPr>
            <a:picLocks noChangeAspect="1"/>
          </p:cNvPicPr>
          <p:nvPr/>
        </p:nvPicPr>
        <p:blipFill>
          <a:blip r:embed="rId2" cstate="print"/>
          <a:srcRect/>
          <a:stretch>
            <a:fillRect/>
          </a:stretch>
        </p:blipFill>
        <p:spPr bwMode="auto">
          <a:xfrm>
            <a:off x="6019800" y="2590800"/>
            <a:ext cx="2943225" cy="1889125"/>
          </a:xfrm>
          <a:prstGeom prst="rect">
            <a:avLst/>
          </a:prstGeom>
          <a:noFill/>
          <a:ln w="9525">
            <a:noFill/>
            <a:miter lim="800000"/>
            <a:headEnd/>
            <a:tailEnd/>
          </a:ln>
        </p:spPr>
      </p:pic>
      <p:pic>
        <p:nvPicPr>
          <p:cNvPr id="10245" name="Picture 4" descr="shorts.jpg"/>
          <p:cNvPicPr>
            <a:picLocks noChangeAspect="1"/>
          </p:cNvPicPr>
          <p:nvPr/>
        </p:nvPicPr>
        <p:blipFill>
          <a:blip r:embed="rId3" cstate="print"/>
          <a:srcRect/>
          <a:stretch>
            <a:fillRect/>
          </a:stretch>
        </p:blipFill>
        <p:spPr bwMode="auto">
          <a:xfrm>
            <a:off x="4572000" y="4648200"/>
            <a:ext cx="2324100" cy="1933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dirty="0" smtClean="0">
                <a:solidFill>
                  <a:schemeClr val="accent1">
                    <a:lumMod val="75000"/>
                  </a:schemeClr>
                </a:solidFill>
              </a:rPr>
              <a:t>Proper Workout Attire</a:t>
            </a:r>
          </a:p>
        </p:txBody>
      </p:sp>
      <p:sp>
        <p:nvSpPr>
          <p:cNvPr id="11267" name="Content Placeholder 2"/>
          <p:cNvSpPr>
            <a:spLocks noGrp="1"/>
          </p:cNvSpPr>
          <p:nvPr>
            <p:ph idx="1"/>
          </p:nvPr>
        </p:nvSpPr>
        <p:spPr/>
        <p:txBody>
          <a:bodyPr/>
          <a:lstStyle/>
          <a:p>
            <a:pPr lvl="1"/>
            <a:r>
              <a:rPr lang="en-US" dirty="0" smtClean="0"/>
              <a:t>No Sandals</a:t>
            </a:r>
          </a:p>
          <a:p>
            <a:pPr lvl="1"/>
            <a:r>
              <a:rPr lang="en-US" dirty="0" smtClean="0"/>
              <a:t>No Boots</a:t>
            </a:r>
          </a:p>
          <a:p>
            <a:pPr lvl="1"/>
            <a:r>
              <a:rPr lang="en-US" dirty="0" smtClean="0"/>
              <a:t>No Jewelry of any kind</a:t>
            </a:r>
          </a:p>
          <a:p>
            <a:pPr lvl="1"/>
            <a:r>
              <a:rPr lang="en-US" dirty="0" smtClean="0"/>
              <a:t>No headwear</a:t>
            </a:r>
          </a:p>
          <a:p>
            <a:pPr lvl="1"/>
            <a:r>
              <a:rPr lang="en-US" b="1" i="1" u="sng" dirty="0" smtClean="0"/>
              <a:t>Should have clothes for both indoor and outdoor activities</a:t>
            </a:r>
          </a:p>
          <a:p>
            <a:pPr lvl="1"/>
            <a:r>
              <a:rPr lang="en-US" b="1" i="1" u="sng" dirty="0" smtClean="0"/>
              <a:t>Please take home your clothes and wash them at least once a week</a:t>
            </a:r>
          </a:p>
          <a:p>
            <a:pPr lvl="1">
              <a:buFont typeface="Arial" charset="0"/>
              <a:buNone/>
            </a:pPr>
            <a:endParaRPr lang="en-US" dirty="0" smtClean="0"/>
          </a:p>
          <a:p>
            <a:pPr lvl="1"/>
            <a:endParaRPr lang="en-US" dirty="0" smtClean="0"/>
          </a:p>
        </p:txBody>
      </p:sp>
      <p:pic>
        <p:nvPicPr>
          <p:cNvPr id="11268" name="Picture 3" descr="CAIR85U7.jpg"/>
          <p:cNvPicPr>
            <a:picLocks noChangeAspect="1"/>
          </p:cNvPicPr>
          <p:nvPr/>
        </p:nvPicPr>
        <p:blipFill>
          <a:blip r:embed="rId2" cstate="print"/>
          <a:srcRect/>
          <a:stretch>
            <a:fillRect/>
          </a:stretch>
        </p:blipFill>
        <p:spPr bwMode="auto">
          <a:xfrm>
            <a:off x="7086600" y="381000"/>
            <a:ext cx="1801813" cy="1943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Students Not Dressed Out</a:t>
            </a:r>
            <a:endParaRPr lang="en-US" dirty="0"/>
          </a:p>
        </p:txBody>
      </p:sp>
      <p:sp>
        <p:nvSpPr>
          <p:cNvPr id="3" name="Content Placeholder 2"/>
          <p:cNvSpPr>
            <a:spLocks noGrp="1"/>
          </p:cNvSpPr>
          <p:nvPr>
            <p:ph idx="1"/>
          </p:nvPr>
        </p:nvSpPr>
        <p:spPr>
          <a:xfrm>
            <a:off x="457200" y="1295400"/>
            <a:ext cx="8229600" cy="4800600"/>
          </a:xfrm>
        </p:spPr>
        <p:txBody>
          <a:bodyPr/>
          <a:lstStyle/>
          <a:p>
            <a:endParaRPr lang="en-US" sz="2200" dirty="0" smtClean="0"/>
          </a:p>
          <a:p>
            <a:r>
              <a:rPr lang="en-US" sz="2200" dirty="0" smtClean="0"/>
              <a:t>Students who are not dressed out properly for class participation will be given an alternative assignment to earn some of their participation points.</a:t>
            </a:r>
          </a:p>
          <a:p>
            <a:endParaRPr lang="en-US" sz="2200" dirty="0" smtClean="0"/>
          </a:p>
          <a:p>
            <a:r>
              <a:rPr lang="en-US" sz="2200" dirty="0" smtClean="0"/>
              <a:t>Students will be graded based on the completion of the alternate activity and how well it is done.  They will be able to earn up to half of their student engagement points for that day.</a:t>
            </a:r>
          </a:p>
          <a:p>
            <a:endParaRPr lang="en-US" sz="2200" dirty="0"/>
          </a:p>
          <a:p>
            <a:r>
              <a:rPr lang="en-US" sz="2200" dirty="0" smtClean="0"/>
              <a:t>NOTE:  You do not get an assignment or any credit for choosing not to participate in activities.  </a:t>
            </a:r>
            <a:endParaRPr lang="en-US" sz="2200" dirty="0"/>
          </a:p>
        </p:txBody>
      </p:sp>
      <p:pic>
        <p:nvPicPr>
          <p:cNvPr id="32778" name="Picture 10" descr="http://fc.niskyschools.org/~ngort/0387C159-011EDE4C.0/books-clipart.gif"/>
          <p:cNvPicPr>
            <a:picLocks noChangeAspect="1" noChangeArrowheads="1"/>
          </p:cNvPicPr>
          <p:nvPr/>
        </p:nvPicPr>
        <p:blipFill>
          <a:blip r:embed="rId2" cstate="print"/>
          <a:srcRect/>
          <a:stretch>
            <a:fillRect/>
          </a:stretch>
        </p:blipFill>
        <p:spPr bwMode="auto">
          <a:xfrm rot="860957">
            <a:off x="7373677" y="5570675"/>
            <a:ext cx="1454894" cy="1269980"/>
          </a:xfrm>
          <a:prstGeom prst="rect">
            <a:avLst/>
          </a:prstGeom>
          <a:noFill/>
        </p:spPr>
      </p:pic>
      <p:pic>
        <p:nvPicPr>
          <p:cNvPr id="32780" name="Picture 12" descr="http://www.stewart.army.mil/dpw/wildlife/FISH%20C7.gif"/>
          <p:cNvPicPr>
            <a:picLocks noChangeAspect="1" noChangeArrowheads="1"/>
          </p:cNvPicPr>
          <p:nvPr/>
        </p:nvPicPr>
        <p:blipFill>
          <a:blip r:embed="rId3" cstate="print"/>
          <a:srcRect/>
          <a:stretch>
            <a:fillRect/>
          </a:stretch>
        </p:blipFill>
        <p:spPr bwMode="auto">
          <a:xfrm rot="1754197">
            <a:off x="184443" y="5706479"/>
            <a:ext cx="1041733" cy="1026969"/>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2400"/>
            <a:ext cx="8229600" cy="1143000"/>
          </a:xfrm>
        </p:spPr>
        <p:txBody>
          <a:bodyPr/>
          <a:lstStyle/>
          <a:p>
            <a:r>
              <a:rPr lang="en-US" sz="5400" b="1" dirty="0" smtClean="0">
                <a:solidFill>
                  <a:schemeClr val="accent1">
                    <a:lumMod val="75000"/>
                  </a:schemeClr>
                </a:solidFill>
              </a:rPr>
              <a:t>Classroom Instruction</a:t>
            </a:r>
          </a:p>
        </p:txBody>
      </p:sp>
      <p:sp>
        <p:nvSpPr>
          <p:cNvPr id="15363" name="Content Placeholder 2"/>
          <p:cNvSpPr>
            <a:spLocks noGrp="1"/>
          </p:cNvSpPr>
          <p:nvPr>
            <p:ph idx="1"/>
          </p:nvPr>
        </p:nvSpPr>
        <p:spPr>
          <a:xfrm>
            <a:off x="228600" y="1143000"/>
            <a:ext cx="8686800" cy="5257800"/>
          </a:xfrm>
        </p:spPr>
        <p:txBody>
          <a:bodyPr/>
          <a:lstStyle/>
          <a:p>
            <a:r>
              <a:rPr lang="en-US" dirty="0" smtClean="0"/>
              <a:t>Students will be introduced to basic anatomy and how it relates to strength training. (WTC I students)</a:t>
            </a:r>
          </a:p>
          <a:p>
            <a:r>
              <a:rPr lang="en-US" dirty="0" smtClean="0"/>
              <a:t>Students will learn about basic nutrition and keep a nutrition log. (WTC 1,2,&amp;3)</a:t>
            </a:r>
          </a:p>
          <a:p>
            <a:r>
              <a:rPr lang="en-US" dirty="0" smtClean="0"/>
              <a:t>Higher level students will be required to build on prior knowledge and complete various written and technology based assignments during the semester.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rtlCol="0">
            <a:normAutofit fontScale="90000"/>
          </a:bodyPr>
          <a:lstStyle/>
          <a:p>
            <a:pPr fontAlgn="auto">
              <a:spcAft>
                <a:spcPts val="0"/>
              </a:spcAft>
              <a:defRPr/>
            </a:pPr>
            <a:r>
              <a:rPr lang="en-US" sz="8000" b="1" dirty="0" smtClean="0">
                <a:solidFill>
                  <a:schemeClr val="accent1">
                    <a:lumMod val="75000"/>
                  </a:schemeClr>
                </a:solidFill>
              </a:rPr>
              <a:t>Locker Room</a:t>
            </a:r>
          </a:p>
        </p:txBody>
      </p:sp>
      <p:sp>
        <p:nvSpPr>
          <p:cNvPr id="12291" name="Content Placeholder 2"/>
          <p:cNvSpPr>
            <a:spLocks noGrp="1"/>
          </p:cNvSpPr>
          <p:nvPr>
            <p:ph idx="1"/>
          </p:nvPr>
        </p:nvSpPr>
        <p:spPr/>
        <p:txBody>
          <a:bodyPr/>
          <a:lstStyle/>
          <a:p>
            <a:r>
              <a:rPr lang="en-US" sz="2800" dirty="0" smtClean="0"/>
              <a:t>Lock up all valuables, do not bring them into gym / weight room / fitness room. NO EXCEPTIONS.  DO NOT bring your </a:t>
            </a:r>
            <a:r>
              <a:rPr lang="en-US" sz="2800" dirty="0" err="1" smtClean="0"/>
              <a:t>bookbag</a:t>
            </a:r>
            <a:r>
              <a:rPr lang="en-US" sz="2800" dirty="0" smtClean="0"/>
              <a:t> in the </a:t>
            </a:r>
            <a:r>
              <a:rPr lang="en-US" sz="2800" dirty="0" err="1" smtClean="0"/>
              <a:t>weightroom</a:t>
            </a:r>
            <a:r>
              <a:rPr lang="en-US" sz="2800" dirty="0" smtClean="0"/>
              <a:t>, etc.</a:t>
            </a:r>
          </a:p>
          <a:p>
            <a:r>
              <a:rPr lang="en-US" sz="2800" dirty="0" smtClean="0"/>
              <a:t>Do not give your locker combination to anyone. Share only with the people you signed up with.</a:t>
            </a:r>
          </a:p>
          <a:p>
            <a:r>
              <a:rPr lang="en-US" sz="2800" dirty="0" smtClean="0"/>
              <a:t>Do not leave your lock on the last</a:t>
            </a:r>
          </a:p>
          <a:p>
            <a:pPr>
              <a:buNone/>
            </a:pPr>
            <a:r>
              <a:rPr lang="en-US" sz="2800" dirty="0" smtClean="0"/>
              <a:t>    number when locking it.</a:t>
            </a:r>
          </a:p>
          <a:p>
            <a:r>
              <a:rPr lang="en-US" sz="2800" dirty="0" smtClean="0"/>
              <a:t>Inform your teacher if any lock / </a:t>
            </a:r>
          </a:p>
          <a:p>
            <a:pPr>
              <a:buNone/>
            </a:pPr>
            <a:r>
              <a:rPr lang="en-US" sz="2800" dirty="0" smtClean="0"/>
              <a:t>    locker concerns.</a:t>
            </a:r>
          </a:p>
          <a:p>
            <a:pPr>
              <a:buNone/>
            </a:pPr>
            <a:endParaRPr lang="en-US" sz="2800" dirty="0" smtClean="0"/>
          </a:p>
          <a:p>
            <a:pPr>
              <a:buFont typeface="Arial" charset="0"/>
              <a:buNone/>
            </a:pPr>
            <a:endParaRPr lang="en-US" dirty="0" smtClean="0"/>
          </a:p>
        </p:txBody>
      </p:sp>
      <p:pic>
        <p:nvPicPr>
          <p:cNvPr id="12292" name="Picture 2" descr="C:\Documents and Settings\Administrator\Local Settings\Temporary Internet Files\Content.IE5\6801AFBX\MCj03982790000[1].wmf"/>
          <p:cNvPicPr>
            <a:picLocks noChangeAspect="1" noChangeArrowheads="1"/>
          </p:cNvPicPr>
          <p:nvPr/>
        </p:nvPicPr>
        <p:blipFill>
          <a:blip r:embed="rId2" cstate="print"/>
          <a:srcRect/>
          <a:stretch>
            <a:fillRect/>
          </a:stretch>
        </p:blipFill>
        <p:spPr bwMode="auto">
          <a:xfrm>
            <a:off x="6096000" y="3886200"/>
            <a:ext cx="2555875" cy="27416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533400" y="0"/>
            <a:ext cx="8229600" cy="1143000"/>
          </a:xfrm>
        </p:spPr>
        <p:txBody>
          <a:bodyPr rtlCol="0">
            <a:normAutofit/>
          </a:bodyPr>
          <a:lstStyle/>
          <a:p>
            <a:pPr fontAlgn="auto">
              <a:spcAft>
                <a:spcPts val="0"/>
              </a:spcAft>
              <a:defRPr/>
            </a:pPr>
            <a:r>
              <a:rPr lang="en-US" sz="6600" b="1" dirty="0" smtClean="0">
                <a:solidFill>
                  <a:schemeClr val="accent1">
                    <a:lumMod val="75000"/>
                  </a:schemeClr>
                </a:solidFill>
              </a:rPr>
              <a:t>Weight Room </a:t>
            </a:r>
          </a:p>
        </p:txBody>
      </p:sp>
      <p:sp>
        <p:nvSpPr>
          <p:cNvPr id="13315" name="Content Placeholder 2"/>
          <p:cNvSpPr>
            <a:spLocks noGrp="1"/>
          </p:cNvSpPr>
          <p:nvPr>
            <p:ph idx="1"/>
          </p:nvPr>
        </p:nvSpPr>
        <p:spPr>
          <a:xfrm>
            <a:off x="228600" y="1219200"/>
            <a:ext cx="8610600" cy="4754563"/>
          </a:xfrm>
        </p:spPr>
        <p:txBody>
          <a:bodyPr/>
          <a:lstStyle/>
          <a:p>
            <a:r>
              <a:rPr lang="en-US" sz="2400" dirty="0" smtClean="0"/>
              <a:t>The weight room should be neat and organized after every class.</a:t>
            </a:r>
          </a:p>
          <a:p>
            <a:r>
              <a:rPr lang="en-US" sz="2400" dirty="0" smtClean="0"/>
              <a:t>Weights should be put away in proper spots. Clean as you go! If you can not respect and care for your equipment, you can not use it. </a:t>
            </a:r>
          </a:p>
          <a:p>
            <a:r>
              <a:rPr lang="en-US" sz="2400" dirty="0" smtClean="0"/>
              <a:t>Clean and replace all weights / equipment prior to your group changing activities.</a:t>
            </a:r>
          </a:p>
          <a:p>
            <a:r>
              <a:rPr lang="en-US" sz="2400" dirty="0" smtClean="0"/>
              <a:t>No student will be allowed to change out until the weight room is completely clean.</a:t>
            </a:r>
          </a:p>
        </p:txBody>
      </p:sp>
      <p:pic>
        <p:nvPicPr>
          <p:cNvPr id="1026" name="Picture 2" descr="C:\Documents and Settings\kshaffer\My Documents\Logos\PC Black w Blue.jpg"/>
          <p:cNvPicPr>
            <a:picLocks noChangeAspect="1" noChangeArrowheads="1"/>
          </p:cNvPicPr>
          <p:nvPr/>
        </p:nvPicPr>
        <p:blipFill>
          <a:blip r:embed="rId2" cstate="print"/>
          <a:srcRect/>
          <a:stretch>
            <a:fillRect/>
          </a:stretch>
        </p:blipFill>
        <p:spPr bwMode="auto">
          <a:xfrm>
            <a:off x="2590800" y="4495800"/>
            <a:ext cx="4038600" cy="23622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533400" y="304800"/>
            <a:ext cx="8229600" cy="1143000"/>
          </a:xfrm>
        </p:spPr>
        <p:txBody>
          <a:bodyPr rtlCol="0">
            <a:normAutofit/>
          </a:bodyPr>
          <a:lstStyle/>
          <a:p>
            <a:pPr fontAlgn="auto">
              <a:spcAft>
                <a:spcPts val="0"/>
              </a:spcAft>
              <a:defRPr/>
            </a:pPr>
            <a:r>
              <a:rPr lang="en-US" sz="6000" dirty="0" smtClean="0">
                <a:solidFill>
                  <a:schemeClr val="accent1">
                    <a:lumMod val="75000"/>
                  </a:schemeClr>
                </a:solidFill>
              </a:rPr>
              <a:t>Conditioning</a:t>
            </a:r>
          </a:p>
        </p:txBody>
      </p:sp>
      <p:sp>
        <p:nvSpPr>
          <p:cNvPr id="14339" name="Content Placeholder 2"/>
          <p:cNvSpPr>
            <a:spLocks noGrp="1"/>
          </p:cNvSpPr>
          <p:nvPr>
            <p:ph idx="1"/>
          </p:nvPr>
        </p:nvSpPr>
        <p:spPr>
          <a:xfrm>
            <a:off x="228600" y="1371601"/>
            <a:ext cx="8686800" cy="3200400"/>
          </a:xfrm>
        </p:spPr>
        <p:txBody>
          <a:bodyPr/>
          <a:lstStyle/>
          <a:p>
            <a:r>
              <a:rPr lang="en-US" sz="2400" dirty="0" smtClean="0"/>
              <a:t>This class is called Weight Training and </a:t>
            </a:r>
            <a:r>
              <a:rPr lang="en-US" sz="2400" b="1" u="sng" dirty="0" smtClean="0"/>
              <a:t>Conditioning</a:t>
            </a:r>
          </a:p>
          <a:p>
            <a:r>
              <a:rPr lang="en-US" sz="2400" dirty="0" smtClean="0"/>
              <a:t>We will do speed, agility, and cardio vascular endurance conditioning training on designated days.</a:t>
            </a:r>
          </a:p>
          <a:p>
            <a:r>
              <a:rPr lang="en-US" sz="2400" dirty="0" smtClean="0"/>
              <a:t>Be prepared to work just as hard in this aspect of the course as you do in the weight room. </a:t>
            </a:r>
          </a:p>
          <a:p>
            <a:r>
              <a:rPr lang="en-US" sz="2400" dirty="0" smtClean="0"/>
              <a:t>You will be going through physical fitness testing a minimum of 3 times.</a:t>
            </a:r>
          </a:p>
        </p:txBody>
      </p:sp>
      <p:pic>
        <p:nvPicPr>
          <p:cNvPr id="8202" name="Picture 10" descr="http://t2.gstatic.com/images?q=tbn:ANd9GcTNxGdRiQYySImbgU0xwJsKk3iykrRGQ2vRTsgwNesmv-E8-K0wyg"/>
          <p:cNvPicPr>
            <a:picLocks noChangeAspect="1" noChangeArrowheads="1"/>
          </p:cNvPicPr>
          <p:nvPr/>
        </p:nvPicPr>
        <p:blipFill>
          <a:blip r:embed="rId2" cstate="print"/>
          <a:srcRect/>
          <a:stretch>
            <a:fillRect/>
          </a:stretch>
        </p:blipFill>
        <p:spPr bwMode="auto">
          <a:xfrm>
            <a:off x="7010400" y="4495800"/>
            <a:ext cx="1621330" cy="1828800"/>
          </a:xfrm>
          <a:prstGeom prst="rect">
            <a:avLst/>
          </a:prstGeom>
          <a:noFill/>
        </p:spPr>
      </p:pic>
      <p:pic>
        <p:nvPicPr>
          <p:cNvPr id="8204" name="Picture 12" descr="http://t2.gstatic.com/images?q=tbn:ANd9GcTNxGdRiQYySImbgU0xwJsKk3iykrRGQ2vRTsgwNesmv-E8-K0wyg"/>
          <p:cNvPicPr>
            <a:picLocks noChangeAspect="1" noChangeArrowheads="1"/>
          </p:cNvPicPr>
          <p:nvPr/>
        </p:nvPicPr>
        <p:blipFill>
          <a:blip r:embed="rId2" cstate="print"/>
          <a:srcRect/>
          <a:stretch>
            <a:fillRect/>
          </a:stretch>
        </p:blipFill>
        <p:spPr bwMode="auto">
          <a:xfrm>
            <a:off x="4572000" y="4114800"/>
            <a:ext cx="2009775" cy="2266951"/>
          </a:xfrm>
          <a:prstGeom prst="rect">
            <a:avLst/>
          </a:prstGeom>
          <a:noFill/>
        </p:spPr>
      </p:pic>
      <p:pic>
        <p:nvPicPr>
          <p:cNvPr id="8206" name="Picture 14" descr="http://t1.gstatic.com/images?q=tbn:ANd9GcTkAJiGNIaKmtFkRNai8gh4CPLTqrv49qSpJ-ILlhcNVesRaAJA"/>
          <p:cNvPicPr>
            <a:picLocks noChangeAspect="1" noChangeArrowheads="1"/>
          </p:cNvPicPr>
          <p:nvPr/>
        </p:nvPicPr>
        <p:blipFill>
          <a:blip r:embed="rId3" cstate="print"/>
          <a:srcRect/>
          <a:stretch>
            <a:fillRect/>
          </a:stretch>
        </p:blipFill>
        <p:spPr bwMode="auto">
          <a:xfrm>
            <a:off x="2209800" y="4495800"/>
            <a:ext cx="1621330" cy="18288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0"/>
            <a:ext cx="8229600" cy="1143000"/>
          </a:xfrm>
        </p:spPr>
        <p:txBody>
          <a:bodyPr rtlCol="0">
            <a:normAutofit/>
          </a:bodyPr>
          <a:lstStyle/>
          <a:p>
            <a:pPr fontAlgn="auto">
              <a:spcAft>
                <a:spcPts val="0"/>
              </a:spcAft>
              <a:defRPr/>
            </a:pPr>
            <a:r>
              <a:rPr lang="en-US" sz="4800" b="1" dirty="0" smtClean="0">
                <a:solidFill>
                  <a:schemeClr val="accent1">
                    <a:lumMod val="75000"/>
                  </a:schemeClr>
                </a:solidFill>
              </a:rPr>
              <a:t>WHY ARE YOU HERE?</a:t>
            </a:r>
          </a:p>
        </p:txBody>
      </p:sp>
      <p:sp>
        <p:nvSpPr>
          <p:cNvPr id="3" name="Content Placeholder 2"/>
          <p:cNvSpPr>
            <a:spLocks noGrp="1"/>
          </p:cNvSpPr>
          <p:nvPr>
            <p:ph idx="1"/>
          </p:nvPr>
        </p:nvSpPr>
        <p:spPr>
          <a:xfrm>
            <a:off x="381000" y="1143000"/>
            <a:ext cx="8229600" cy="5105400"/>
          </a:xfrm>
        </p:spPr>
        <p:txBody>
          <a:bodyPr rtlCol="0">
            <a:normAutofit/>
          </a:bodyPr>
          <a:lstStyle/>
          <a:p>
            <a:pPr fontAlgn="auto">
              <a:spcAft>
                <a:spcPts val="0"/>
              </a:spcAft>
              <a:buFont typeface="Arial" pitchFamily="34" charset="0"/>
              <a:buChar char="•"/>
              <a:defRPr/>
            </a:pPr>
            <a:r>
              <a:rPr lang="en-US" sz="2800" dirty="0" smtClean="0"/>
              <a:t>Are you prepared to WORK HARD EVERY DAY? </a:t>
            </a:r>
          </a:p>
          <a:p>
            <a:pPr fontAlgn="auto">
              <a:spcAft>
                <a:spcPts val="0"/>
              </a:spcAft>
              <a:buFont typeface="Arial" pitchFamily="34" charset="0"/>
              <a:buChar char="•"/>
              <a:defRPr/>
            </a:pPr>
            <a:r>
              <a:rPr lang="en-US" sz="2800" dirty="0" smtClean="0"/>
              <a:t>Are you prepared to set and achieve personal goals?</a:t>
            </a:r>
          </a:p>
          <a:p>
            <a:pPr fontAlgn="auto">
              <a:spcAft>
                <a:spcPts val="0"/>
              </a:spcAft>
              <a:buFont typeface="Arial" pitchFamily="34" charset="0"/>
              <a:buChar char="•"/>
              <a:defRPr/>
            </a:pPr>
            <a:r>
              <a:rPr lang="en-US" sz="2800" dirty="0" smtClean="0"/>
              <a:t>Are you prepared to try new things?</a:t>
            </a:r>
          </a:p>
          <a:p>
            <a:pPr fontAlgn="auto">
              <a:spcAft>
                <a:spcPts val="0"/>
              </a:spcAft>
              <a:buFont typeface="Arial" pitchFamily="34" charset="0"/>
              <a:buChar char="•"/>
              <a:defRPr/>
            </a:pPr>
            <a:r>
              <a:rPr lang="en-US" sz="2800" dirty="0" smtClean="0"/>
              <a:t>Do you have the ability to respect our equipment and use it for its proper purpose? </a:t>
            </a:r>
          </a:p>
          <a:p>
            <a:pPr fontAlgn="auto">
              <a:spcAft>
                <a:spcPts val="0"/>
              </a:spcAft>
              <a:buFont typeface="Arial" pitchFamily="34" charset="0"/>
              <a:buChar char="•"/>
              <a:defRPr/>
            </a:pPr>
            <a:r>
              <a:rPr lang="en-US" sz="2800" dirty="0" smtClean="0"/>
              <a:t>Do you understand this course is called Weight Training AND Conditioning?</a:t>
            </a:r>
          </a:p>
          <a:p>
            <a:pPr fontAlgn="auto">
              <a:spcAft>
                <a:spcPts val="0"/>
              </a:spcAft>
              <a:buFont typeface="Arial" pitchFamily="34" charset="0"/>
              <a:buChar char="•"/>
              <a:defRPr/>
            </a:pPr>
            <a:r>
              <a:rPr lang="en-US" sz="2800" dirty="0" smtClean="0"/>
              <a:t>Do you understand this course explores Human Anatomy and Biomechanics?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z="5400" b="1" dirty="0" smtClean="0">
                <a:solidFill>
                  <a:schemeClr val="accent1">
                    <a:lumMod val="75000"/>
                  </a:schemeClr>
                </a:solidFill>
              </a:rPr>
              <a:t>Keys to earning an “A”</a:t>
            </a:r>
          </a:p>
        </p:txBody>
      </p:sp>
      <p:sp>
        <p:nvSpPr>
          <p:cNvPr id="6147" name="Content Placeholder 2"/>
          <p:cNvSpPr>
            <a:spLocks noGrp="1"/>
          </p:cNvSpPr>
          <p:nvPr>
            <p:ph idx="1"/>
          </p:nvPr>
        </p:nvSpPr>
        <p:spPr>
          <a:xfrm>
            <a:off x="457200" y="1295400"/>
            <a:ext cx="8229600" cy="4724400"/>
          </a:xfrm>
        </p:spPr>
        <p:txBody>
          <a:bodyPr/>
          <a:lstStyle/>
          <a:p>
            <a:r>
              <a:rPr lang="en-US" sz="2400" dirty="0" smtClean="0"/>
              <a:t>Dress out properly everyday!</a:t>
            </a:r>
          </a:p>
          <a:p>
            <a:r>
              <a:rPr lang="en-US" sz="2400" dirty="0" smtClean="0"/>
              <a:t>Be present everyday!</a:t>
            </a:r>
          </a:p>
          <a:p>
            <a:r>
              <a:rPr lang="en-US" sz="2400" dirty="0" smtClean="0"/>
              <a:t>Be on time to class, and out of the locker room on time.</a:t>
            </a:r>
          </a:p>
          <a:p>
            <a:r>
              <a:rPr lang="en-US" sz="2400" dirty="0" smtClean="0"/>
              <a:t>Don’t eat any food or chew gum!</a:t>
            </a:r>
          </a:p>
          <a:p>
            <a:r>
              <a:rPr lang="en-US" sz="2400" dirty="0" smtClean="0"/>
              <a:t>Work hard everyday in class; earn maximum</a:t>
            </a:r>
          </a:p>
          <a:p>
            <a:pPr>
              <a:buNone/>
            </a:pPr>
            <a:r>
              <a:rPr lang="en-US" sz="2400" dirty="0" smtClean="0"/>
              <a:t>	participation for giving maximum effort.</a:t>
            </a:r>
          </a:p>
          <a:p>
            <a:r>
              <a:rPr lang="en-US" sz="2400" dirty="0" smtClean="0"/>
              <a:t>Complete all assignments to the best of your ability and by the due date.</a:t>
            </a:r>
          </a:p>
          <a:p>
            <a:r>
              <a:rPr lang="en-US" sz="2400" dirty="0" smtClean="0"/>
              <a:t>Pay attention to material taught in class, so that you will be prepared for tests.</a:t>
            </a:r>
          </a:p>
          <a:p>
            <a:r>
              <a:rPr lang="en-US" sz="2400" dirty="0" smtClean="0"/>
              <a:t>Respect your peers, your teachers, and our equipment!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solidFill>
                  <a:schemeClr val="accent1">
                    <a:lumMod val="75000"/>
                  </a:schemeClr>
                </a:solidFill>
              </a:rPr>
              <a:t>PCHS BASIC EXPECTATIONS</a:t>
            </a:r>
            <a:endParaRPr lang="en-US" sz="4800" dirty="0">
              <a:solidFill>
                <a:schemeClr val="accent1">
                  <a:lumMod val="75000"/>
                </a:schemeClr>
              </a:solidFill>
            </a:endParaRPr>
          </a:p>
        </p:txBody>
      </p:sp>
      <p:pic>
        <p:nvPicPr>
          <p:cNvPr id="5" name="Content Placeholder 3" descr="AllBluePCwGryClaws.jpg"/>
          <p:cNvPicPr>
            <a:picLocks noChangeAspect="1"/>
          </p:cNvPicPr>
          <p:nvPr/>
        </p:nvPicPr>
        <p:blipFill>
          <a:blip r:embed="rId2" cstate="print"/>
          <a:stretch>
            <a:fillRect/>
          </a:stretch>
        </p:blipFill>
        <p:spPr bwMode="auto">
          <a:xfrm>
            <a:off x="2073396" y="4114801"/>
            <a:ext cx="4533610" cy="2743200"/>
          </a:xfrm>
          <a:prstGeom prst="rect">
            <a:avLst/>
          </a:prstGeom>
          <a:noFill/>
          <a:ln w="9525">
            <a:noFill/>
            <a:miter lim="800000"/>
            <a:headEnd/>
            <a:tailEnd/>
          </a:ln>
        </p:spPr>
      </p:pic>
      <p:sp>
        <p:nvSpPr>
          <p:cNvPr id="6" name="Content Placeholder 5"/>
          <p:cNvSpPr>
            <a:spLocks noGrp="1"/>
          </p:cNvSpPr>
          <p:nvPr>
            <p:ph idx="1"/>
          </p:nvPr>
        </p:nvSpPr>
        <p:spPr>
          <a:xfrm>
            <a:off x="381000" y="1295400"/>
            <a:ext cx="8305800" cy="4525963"/>
          </a:xfrm>
        </p:spPr>
        <p:txBody>
          <a:bodyPr/>
          <a:lstStyle/>
          <a:p>
            <a:pPr lvl="0"/>
            <a:r>
              <a:rPr lang="en-US" dirty="0" smtClean="0"/>
              <a:t>Be present and on time </a:t>
            </a:r>
          </a:p>
          <a:p>
            <a:pPr lvl="0"/>
            <a:r>
              <a:rPr lang="en-US" dirty="0" smtClean="0"/>
              <a:t>Be prepared and engaged in learning.</a:t>
            </a:r>
          </a:p>
          <a:p>
            <a:pPr lvl="0"/>
            <a:r>
              <a:rPr lang="en-US" dirty="0" smtClean="0"/>
              <a:t>Be a person of character</a:t>
            </a:r>
          </a:p>
          <a:p>
            <a:pPr lvl="0"/>
            <a:r>
              <a:rPr lang="en-US" dirty="0" smtClean="0"/>
              <a:t>Be safe and comply with Panther Creek High School and WCPSS policies.</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solidFill>
                  <a:schemeClr val="accent1">
                    <a:lumMod val="75000"/>
                  </a:schemeClr>
                </a:solidFill>
              </a:rPr>
              <a:t>CHANGES TO CURRICULUM</a:t>
            </a:r>
            <a:endParaRPr lang="en-US" sz="4800" dirty="0">
              <a:solidFill>
                <a:schemeClr val="accent1">
                  <a:lumMod val="75000"/>
                </a:schemeClr>
              </a:solidFill>
            </a:endParaRPr>
          </a:p>
        </p:txBody>
      </p:sp>
      <p:pic>
        <p:nvPicPr>
          <p:cNvPr id="5" name="Content Placeholder 3" descr="AllBluePCwGryClaws.jpg"/>
          <p:cNvPicPr>
            <a:picLocks noChangeAspect="1"/>
          </p:cNvPicPr>
          <p:nvPr/>
        </p:nvPicPr>
        <p:blipFill>
          <a:blip r:embed="rId2" cstate="print"/>
          <a:stretch>
            <a:fillRect/>
          </a:stretch>
        </p:blipFill>
        <p:spPr bwMode="auto">
          <a:xfrm>
            <a:off x="2073396" y="4114801"/>
            <a:ext cx="4533610" cy="2743200"/>
          </a:xfrm>
          <a:prstGeom prst="rect">
            <a:avLst/>
          </a:prstGeom>
          <a:noFill/>
          <a:ln w="9525">
            <a:noFill/>
            <a:miter lim="800000"/>
            <a:headEnd/>
            <a:tailEnd/>
          </a:ln>
        </p:spPr>
      </p:pic>
      <p:sp>
        <p:nvSpPr>
          <p:cNvPr id="6" name="Content Placeholder 5"/>
          <p:cNvSpPr>
            <a:spLocks noGrp="1"/>
          </p:cNvSpPr>
          <p:nvPr>
            <p:ph idx="1"/>
          </p:nvPr>
        </p:nvSpPr>
        <p:spPr>
          <a:xfrm>
            <a:off x="381000" y="1295400"/>
            <a:ext cx="8305800" cy="4525963"/>
          </a:xfrm>
        </p:spPr>
        <p:txBody>
          <a:bodyPr/>
          <a:lstStyle/>
          <a:p>
            <a:r>
              <a:rPr lang="en-US" dirty="0" smtClean="0"/>
              <a:t>Nutrition lesson and log</a:t>
            </a:r>
          </a:p>
          <a:p>
            <a:r>
              <a:rPr lang="en-US" dirty="0" smtClean="0"/>
              <a:t>Workout logs </a:t>
            </a:r>
          </a:p>
          <a:p>
            <a:r>
              <a:rPr lang="en-US" dirty="0" smtClean="0"/>
              <a:t>Technology use during class</a:t>
            </a:r>
          </a:p>
          <a:p>
            <a:r>
              <a:rPr lang="en-US" dirty="0" smtClean="0"/>
              <a:t>WTC 3’s video/ tutorials</a:t>
            </a:r>
          </a:p>
          <a:p>
            <a:r>
              <a:rPr lang="en-US" dirty="0" smtClean="0"/>
              <a:t>Weight training team challenges</a:t>
            </a:r>
            <a:endParaRPr lang="en-US" dirty="0"/>
          </a:p>
        </p:txBody>
      </p:sp>
    </p:spTree>
    <p:extLst>
      <p:ext uri="{BB962C8B-B14F-4D97-AF65-F5344CB8AC3E}">
        <p14:creationId xmlns:p14="http://schemas.microsoft.com/office/powerpoint/2010/main" val="21841886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8" name="Picture 3" descr="weight_lifting_07.gif"/>
          <p:cNvPicPr>
            <a:picLocks noChangeAspect="1"/>
          </p:cNvPicPr>
          <p:nvPr/>
        </p:nvPicPr>
        <p:blipFill>
          <a:blip r:embed="rId2" cstate="print"/>
          <a:srcRect/>
          <a:stretch>
            <a:fillRect/>
          </a:stretch>
        </p:blipFill>
        <p:spPr bwMode="auto">
          <a:xfrm>
            <a:off x="0" y="4495800"/>
            <a:ext cx="2951163" cy="2209800"/>
          </a:xfrm>
          <a:prstGeom prst="rect">
            <a:avLst/>
          </a:prstGeom>
          <a:noFill/>
          <a:ln w="9525">
            <a:noFill/>
            <a:miter lim="800000"/>
            <a:headEnd/>
            <a:tailEnd/>
          </a:ln>
        </p:spPr>
      </p:pic>
      <p:sp>
        <p:nvSpPr>
          <p:cNvPr id="21506" name="Title 1"/>
          <p:cNvSpPr>
            <a:spLocks noGrp="1"/>
          </p:cNvSpPr>
          <p:nvPr>
            <p:ph type="title"/>
          </p:nvPr>
        </p:nvSpPr>
        <p:spPr/>
        <p:txBody>
          <a:bodyPr/>
          <a:lstStyle/>
          <a:p>
            <a:r>
              <a:rPr lang="en-US" dirty="0" smtClean="0">
                <a:solidFill>
                  <a:schemeClr val="accent1">
                    <a:lumMod val="75000"/>
                  </a:schemeClr>
                </a:solidFill>
              </a:rPr>
              <a:t>SWEAT </a:t>
            </a:r>
            <a:r>
              <a:rPr lang="en-US" dirty="0">
                <a:solidFill>
                  <a:schemeClr val="accent1">
                    <a:lumMod val="75000"/>
                  </a:schemeClr>
                </a:solidFill>
              </a:rPr>
              <a:t>+</a:t>
            </a:r>
            <a:r>
              <a:rPr lang="en-US" dirty="0" smtClean="0">
                <a:solidFill>
                  <a:schemeClr val="accent1">
                    <a:lumMod val="75000"/>
                  </a:schemeClr>
                </a:solidFill>
              </a:rPr>
              <a:t> EFFORT = RESULTS!!</a:t>
            </a:r>
          </a:p>
        </p:txBody>
      </p:sp>
      <p:sp>
        <p:nvSpPr>
          <p:cNvPr id="21507" name="Content Placeholder 2"/>
          <p:cNvSpPr>
            <a:spLocks noGrp="1"/>
          </p:cNvSpPr>
          <p:nvPr>
            <p:ph idx="1"/>
          </p:nvPr>
        </p:nvSpPr>
        <p:spPr>
          <a:xfrm>
            <a:off x="457200" y="685800"/>
            <a:ext cx="8229600" cy="5211763"/>
          </a:xfrm>
        </p:spPr>
        <p:txBody>
          <a:bodyPr/>
          <a:lstStyle/>
          <a:p>
            <a:pPr algn="ctr">
              <a:buFont typeface="Arial" charset="0"/>
              <a:buNone/>
            </a:pPr>
            <a:endParaRPr lang="en-US" sz="5400" b="1" dirty="0" smtClean="0"/>
          </a:p>
          <a:p>
            <a:pPr algn="ctr">
              <a:buFont typeface="Arial" charset="0"/>
              <a:buNone/>
            </a:pPr>
            <a:r>
              <a:rPr lang="en-US" sz="5400" b="1" dirty="0" smtClean="0"/>
              <a:t>EXPECT TO WORK HARD!!</a:t>
            </a:r>
          </a:p>
          <a:p>
            <a:pPr algn="ctr">
              <a:buFont typeface="Arial" charset="0"/>
              <a:buNone/>
            </a:pPr>
            <a:r>
              <a:rPr lang="en-US" sz="5400" b="1" dirty="0" smtClean="0"/>
              <a:t>IT WON’T BE EASY!!</a:t>
            </a:r>
            <a:endParaRPr lang="en-US" sz="5400" dirty="0" smtClean="0"/>
          </a:p>
          <a:p>
            <a:pPr algn="ctr">
              <a:buFont typeface="Arial" charset="0"/>
              <a:buNone/>
            </a:pPr>
            <a:r>
              <a:rPr lang="en-US" sz="5400" b="1" dirty="0" smtClean="0"/>
              <a:t>You Only Get Out What You Put In!!  </a:t>
            </a:r>
          </a:p>
        </p:txBody>
      </p:sp>
      <p:pic>
        <p:nvPicPr>
          <p:cNvPr id="5" name="Picture 4" descr="CatamountProfileLogo.jpg"/>
          <p:cNvPicPr>
            <a:picLocks noChangeAspect="1"/>
          </p:cNvPicPr>
          <p:nvPr/>
        </p:nvPicPr>
        <p:blipFill>
          <a:blip r:embed="rId3" cstate="print"/>
          <a:stretch>
            <a:fillRect/>
          </a:stretch>
        </p:blipFill>
        <p:spPr>
          <a:xfrm>
            <a:off x="6659092" y="4699024"/>
            <a:ext cx="2484908" cy="2158976"/>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chemeClr val="accent1">
                    <a:lumMod val="75000"/>
                  </a:schemeClr>
                </a:solidFill>
              </a:rPr>
              <a:t>Class Procedures</a:t>
            </a:r>
            <a:endParaRPr lang="en-US" dirty="0">
              <a:solidFill>
                <a:schemeClr val="accent1">
                  <a:lumMod val="75000"/>
                </a:schemeClr>
              </a:solidFill>
            </a:endParaRPr>
          </a:p>
        </p:txBody>
      </p:sp>
      <p:sp>
        <p:nvSpPr>
          <p:cNvPr id="3" name="Content Placeholder 2"/>
          <p:cNvSpPr>
            <a:spLocks noGrp="1"/>
          </p:cNvSpPr>
          <p:nvPr>
            <p:ph idx="1"/>
          </p:nvPr>
        </p:nvSpPr>
        <p:spPr>
          <a:xfrm>
            <a:off x="457200" y="1143000"/>
            <a:ext cx="8229600" cy="5486400"/>
          </a:xfrm>
        </p:spPr>
        <p:txBody>
          <a:bodyPr/>
          <a:lstStyle/>
          <a:p>
            <a:r>
              <a:rPr lang="en-US" sz="3000" dirty="0" smtClean="0"/>
              <a:t>Meet in designated area</a:t>
            </a:r>
          </a:p>
          <a:p>
            <a:r>
              <a:rPr lang="en-US" sz="3000" dirty="0" smtClean="0"/>
              <a:t>Attendance, Announcements</a:t>
            </a:r>
          </a:p>
          <a:p>
            <a:r>
              <a:rPr lang="en-US" sz="3000" dirty="0" smtClean="0"/>
              <a:t>Dress out – 6 minutes – </a:t>
            </a:r>
            <a:r>
              <a:rPr lang="en-US" sz="2400" i="1" u="sng" dirty="0" smtClean="0"/>
              <a:t>EVERYONE IN PE LOCKER ROOM</a:t>
            </a:r>
          </a:p>
          <a:p>
            <a:r>
              <a:rPr lang="en-US" sz="3000" dirty="0" smtClean="0"/>
              <a:t>Return to meeting place</a:t>
            </a:r>
          </a:p>
          <a:p>
            <a:r>
              <a:rPr lang="en-US" sz="3000" dirty="0" smtClean="0"/>
              <a:t>Teacher lead introduction of daily activity</a:t>
            </a:r>
          </a:p>
          <a:p>
            <a:r>
              <a:rPr lang="en-US" sz="3000" dirty="0" smtClean="0"/>
              <a:t>Weight Room / Fitness Room / Outside</a:t>
            </a:r>
          </a:p>
          <a:p>
            <a:r>
              <a:rPr lang="en-US" sz="3000" dirty="0" smtClean="0"/>
              <a:t>Teacher lead review / closure</a:t>
            </a:r>
          </a:p>
          <a:p>
            <a:r>
              <a:rPr lang="en-US" sz="3000" dirty="0" smtClean="0"/>
              <a:t>Return to Locker Rooms</a:t>
            </a:r>
          </a:p>
          <a:p>
            <a:r>
              <a:rPr lang="en-US" sz="3000" dirty="0" smtClean="0"/>
              <a:t>Girls will remain in Locker Room.  Boys will report to the small gym after dressing back out.</a:t>
            </a:r>
          </a:p>
          <a:p>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CLASS RULES</a:t>
            </a:r>
            <a:endParaRPr lang="en-US" dirty="0">
              <a:solidFill>
                <a:schemeClr val="accent1">
                  <a:lumMod val="75000"/>
                </a:schemeClr>
              </a:solidFill>
            </a:endParaRPr>
          </a:p>
        </p:txBody>
      </p:sp>
      <p:sp>
        <p:nvSpPr>
          <p:cNvPr id="3" name="Content Placeholder 2"/>
          <p:cNvSpPr>
            <a:spLocks noGrp="1"/>
          </p:cNvSpPr>
          <p:nvPr>
            <p:ph idx="1"/>
          </p:nvPr>
        </p:nvSpPr>
        <p:spPr>
          <a:xfrm>
            <a:off x="457200" y="1295400"/>
            <a:ext cx="8229600" cy="4953000"/>
          </a:xfrm>
        </p:spPr>
        <p:txBody>
          <a:bodyPr/>
          <a:lstStyle/>
          <a:p>
            <a:r>
              <a:rPr lang="en-US" sz="2200" dirty="0" smtClean="0"/>
              <a:t>PCHS Tardy Policy is enforced and can be found in student handbook.</a:t>
            </a:r>
          </a:p>
          <a:p>
            <a:r>
              <a:rPr lang="en-US" sz="2200" dirty="0" smtClean="0"/>
              <a:t>Horseplay will not be tolerated in any of the gym areas. </a:t>
            </a:r>
          </a:p>
          <a:p>
            <a:r>
              <a:rPr lang="en-US" sz="2200" dirty="0" smtClean="0"/>
              <a:t>Misuse of </a:t>
            </a:r>
            <a:r>
              <a:rPr lang="en-US" sz="2200" dirty="0" smtClean="0"/>
              <a:t>weight room </a:t>
            </a:r>
            <a:r>
              <a:rPr lang="en-US" sz="2200" dirty="0" smtClean="0"/>
              <a:t>equipment will not be tolerated. </a:t>
            </a:r>
          </a:p>
          <a:p>
            <a:r>
              <a:rPr lang="en-US" sz="2200" dirty="0" smtClean="0"/>
              <a:t>You are required to dress out daily in the required attire, and participate in all class activities at your maximum ability.</a:t>
            </a:r>
          </a:p>
          <a:p>
            <a:r>
              <a:rPr lang="en-US" sz="2200" dirty="0" smtClean="0"/>
              <a:t>Students who are injured must bring in a </a:t>
            </a:r>
            <a:r>
              <a:rPr lang="en-US" sz="2200" b="1" i="1" u="sng" dirty="0" smtClean="0"/>
              <a:t>detailed</a:t>
            </a:r>
            <a:r>
              <a:rPr lang="en-US" sz="2200" dirty="0" smtClean="0"/>
              <a:t> note from a doctor or our athletic trainer explaining the injury and what could be done to rehab the injury. Parent notes will not be accepted. </a:t>
            </a:r>
          </a:p>
          <a:p>
            <a:r>
              <a:rPr lang="en-US" sz="2200" dirty="0" smtClean="0"/>
              <a:t>Use electronics appropriately.  </a:t>
            </a:r>
          </a:p>
          <a:p>
            <a:r>
              <a:rPr lang="en-US" sz="2200" dirty="0" smtClean="0"/>
              <a:t>No </a:t>
            </a:r>
            <a:r>
              <a:rPr lang="en-US" sz="2200" dirty="0" smtClean="0"/>
              <a:t>food, gum, or drinks other than water.  Water can be kept in hallway outside of the weight room.</a:t>
            </a:r>
            <a:endParaRPr lang="en-US" sz="2200" dirty="0" smtClean="0"/>
          </a:p>
          <a:p>
            <a:r>
              <a:rPr lang="en-US" sz="2200" dirty="0" smtClean="0"/>
              <a:t>Respect  yourself, your classmates, and your teachers. </a:t>
            </a:r>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152400"/>
            <a:ext cx="8229600" cy="1143000"/>
          </a:xfrm>
        </p:spPr>
        <p:txBody>
          <a:bodyPr/>
          <a:lstStyle/>
          <a:p>
            <a:r>
              <a:rPr lang="en-US" dirty="0" smtClean="0">
                <a:solidFill>
                  <a:schemeClr val="accent1">
                    <a:lumMod val="75000"/>
                  </a:schemeClr>
                </a:solidFill>
              </a:rPr>
              <a:t>Classroom Management</a:t>
            </a:r>
          </a:p>
        </p:txBody>
      </p:sp>
      <p:sp>
        <p:nvSpPr>
          <p:cNvPr id="19459" name="Content Placeholder 2"/>
          <p:cNvSpPr>
            <a:spLocks noGrp="1"/>
          </p:cNvSpPr>
          <p:nvPr>
            <p:ph idx="1"/>
          </p:nvPr>
        </p:nvSpPr>
        <p:spPr>
          <a:xfrm>
            <a:off x="152400" y="1143000"/>
            <a:ext cx="8839200" cy="5181600"/>
          </a:xfrm>
        </p:spPr>
        <p:txBody>
          <a:bodyPr/>
          <a:lstStyle/>
          <a:p>
            <a:r>
              <a:rPr lang="en-US" sz="2800" dirty="0" smtClean="0"/>
              <a:t>All students are expected to ask permission to leave class for any reason. </a:t>
            </a:r>
            <a:r>
              <a:rPr lang="en-US" sz="2800" u="sng" dirty="0" smtClean="0"/>
              <a:t>You will not leave class without permission. </a:t>
            </a:r>
            <a:r>
              <a:rPr lang="en-US" sz="2800" dirty="0" smtClean="0"/>
              <a:t>You will also take the hall pass before leaving.</a:t>
            </a:r>
          </a:p>
          <a:p>
            <a:r>
              <a:rPr lang="en-US" sz="2800" dirty="0" smtClean="0"/>
              <a:t>Use the restroom BEFORE and AFTER class in the locker room while dressing out, OR during water breaks. </a:t>
            </a:r>
          </a:p>
          <a:p>
            <a:r>
              <a:rPr lang="en-US" sz="2800" dirty="0" smtClean="0"/>
              <a:t>Students will use the water cooler/ bottles provided or bring one of their own.</a:t>
            </a:r>
          </a:p>
          <a:p>
            <a:r>
              <a:rPr lang="en-US" sz="2800" dirty="0" smtClean="0"/>
              <a:t>You will respect and be pleasant your peers, and all teachers you encounter in the gym and weight room areas.</a:t>
            </a:r>
          </a:p>
          <a:p>
            <a:r>
              <a:rPr lang="en-US" sz="2800" dirty="0" smtClean="0"/>
              <a:t>You will encourage your classmates, not criticize them. Build each other up, do not tear each other down.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sz="5400" dirty="0" smtClean="0">
                <a:solidFill>
                  <a:schemeClr val="accent1">
                    <a:lumMod val="75000"/>
                  </a:schemeClr>
                </a:solidFill>
              </a:rPr>
              <a:t>GRADES</a:t>
            </a:r>
            <a:endParaRPr lang="en-US" sz="5400" dirty="0">
              <a:solidFill>
                <a:schemeClr val="accent1">
                  <a:lumMod val="75000"/>
                </a:schemeClr>
              </a:solidFill>
            </a:endParaRPr>
          </a:p>
        </p:txBody>
      </p:sp>
      <p:sp>
        <p:nvSpPr>
          <p:cNvPr id="3" name="Content Placeholder 2"/>
          <p:cNvSpPr>
            <a:spLocks noGrp="1"/>
          </p:cNvSpPr>
          <p:nvPr>
            <p:ph idx="1"/>
          </p:nvPr>
        </p:nvSpPr>
        <p:spPr>
          <a:xfrm>
            <a:off x="381000" y="1143000"/>
            <a:ext cx="8229600" cy="5334000"/>
          </a:xfrm>
        </p:spPr>
        <p:txBody>
          <a:bodyPr/>
          <a:lstStyle/>
          <a:p>
            <a:pPr>
              <a:buNone/>
            </a:pPr>
            <a:r>
              <a:rPr lang="en-US" sz="2400" b="1" dirty="0" smtClean="0"/>
              <a:t>Student Engagement – 80% </a:t>
            </a:r>
            <a:r>
              <a:rPr lang="en-US" sz="2400" dirty="0" smtClean="0"/>
              <a:t>(Students can earn up to 20-25 points per day) </a:t>
            </a:r>
            <a:endParaRPr lang="en-US" sz="2400" b="1" dirty="0" smtClean="0"/>
          </a:p>
          <a:p>
            <a:r>
              <a:rPr lang="en-US" sz="1800" b="1" dirty="0" smtClean="0"/>
              <a:t>1 point – </a:t>
            </a:r>
            <a:r>
              <a:rPr lang="en-US" sz="1800" dirty="0" smtClean="0"/>
              <a:t>being on time to squad line </a:t>
            </a:r>
          </a:p>
          <a:p>
            <a:r>
              <a:rPr lang="en-US" sz="1800" b="1" dirty="0" smtClean="0"/>
              <a:t>2 points – </a:t>
            </a:r>
            <a:r>
              <a:rPr lang="en-US" sz="1800" dirty="0" smtClean="0"/>
              <a:t>demonstrating respect for self, others, property</a:t>
            </a:r>
          </a:p>
          <a:p>
            <a:r>
              <a:rPr lang="en-US" sz="1800" b="1" dirty="0" smtClean="0"/>
              <a:t>3 points – </a:t>
            </a:r>
            <a:r>
              <a:rPr lang="en-US" sz="1800" dirty="0" smtClean="0"/>
              <a:t>for proper dress </a:t>
            </a:r>
            <a:br>
              <a:rPr lang="en-US" sz="1800" dirty="0" smtClean="0"/>
            </a:br>
            <a:r>
              <a:rPr lang="en-US" sz="1800" dirty="0" smtClean="0"/>
              <a:t>Tops – white/grey/PC T-shirt.  **No cut off sleeves/tanks**</a:t>
            </a:r>
            <a:br>
              <a:rPr lang="en-US" sz="1800" dirty="0" smtClean="0"/>
            </a:br>
            <a:r>
              <a:rPr lang="en-US" sz="1800" dirty="0" smtClean="0"/>
              <a:t>Bottoms – black/navy/PC shorts.  **No sagging – must be worn at waist.  Must be appropriate length – at least mid thigh**</a:t>
            </a:r>
            <a:br>
              <a:rPr lang="en-US" sz="1800" dirty="0" smtClean="0"/>
            </a:br>
            <a:r>
              <a:rPr lang="en-US" sz="1800" dirty="0" smtClean="0"/>
              <a:t>Shoes – athletic sneakers.  No boots, sandals, crocs or waffle bottom shoes</a:t>
            </a:r>
          </a:p>
          <a:p>
            <a:r>
              <a:rPr lang="en-US" sz="1800" b="1" dirty="0" smtClean="0"/>
              <a:t>4 points – </a:t>
            </a:r>
            <a:r>
              <a:rPr lang="en-US" sz="1800" dirty="0" smtClean="0"/>
              <a:t>warm-up/stretches</a:t>
            </a:r>
            <a:endParaRPr lang="en-US" sz="1800" b="1" dirty="0" smtClean="0"/>
          </a:p>
          <a:p>
            <a:r>
              <a:rPr lang="en-US" sz="1800" b="1" dirty="0" smtClean="0"/>
              <a:t>10-15 points – </a:t>
            </a:r>
            <a:r>
              <a:rPr lang="en-US" sz="1800" dirty="0" smtClean="0"/>
              <a:t>full and active participation in all daily class activities including on-task behavior, spotting, and proper use of equipment</a:t>
            </a:r>
            <a:endParaRPr lang="en-US" sz="1800" b="1" dirty="0" smtClean="0"/>
          </a:p>
          <a:p>
            <a:pPr>
              <a:buNone/>
            </a:pPr>
            <a:r>
              <a:rPr lang="en-US" sz="2400" b="1" dirty="0" smtClean="0"/>
              <a:t>Assessments – 20%</a:t>
            </a:r>
          </a:p>
          <a:p>
            <a:r>
              <a:rPr lang="en-US" sz="1800" dirty="0" smtClean="0"/>
              <a:t>May include, but is not limited to the following: Fitness and MAX out testing, Safety </a:t>
            </a:r>
            <a:r>
              <a:rPr lang="en-US" sz="1800" dirty="0" smtClean="0"/>
              <a:t>Quiz, Anatomy Quiz, writing assignments</a:t>
            </a:r>
            <a:endParaRPr lang="en-US" sz="1800" dirty="0" smtClean="0"/>
          </a:p>
          <a:p>
            <a:pPr lvl="1"/>
            <a:r>
              <a:rPr lang="en-US" b="1" i="1" dirty="0" smtClean="0"/>
              <a:t>SENIORS ARE ABLE TO EXEMPT FINAL EXAMS </a:t>
            </a:r>
            <a:endParaRPr lang="en-US" b="1"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 common ways to lose points	</a:t>
            </a:r>
            <a:endParaRPr lang="en-US" dirty="0"/>
          </a:p>
        </p:txBody>
      </p:sp>
      <p:sp>
        <p:nvSpPr>
          <p:cNvPr id="3" name="Content Placeholder 2"/>
          <p:cNvSpPr>
            <a:spLocks noGrp="1"/>
          </p:cNvSpPr>
          <p:nvPr>
            <p:ph idx="1"/>
          </p:nvPr>
        </p:nvSpPr>
        <p:spPr>
          <a:xfrm>
            <a:off x="457200" y="1066800"/>
            <a:ext cx="8229600" cy="5059363"/>
          </a:xfrm>
        </p:spPr>
        <p:txBody>
          <a:bodyPr/>
          <a:lstStyle/>
          <a:p>
            <a:r>
              <a:rPr lang="en-US" dirty="0" smtClean="0"/>
              <a:t>Inappropriate use of phone/technology</a:t>
            </a:r>
          </a:p>
          <a:p>
            <a:r>
              <a:rPr lang="en-US" dirty="0" smtClean="0"/>
              <a:t>Not participating in the specified workout</a:t>
            </a:r>
          </a:p>
          <a:p>
            <a:r>
              <a:rPr lang="en-US" dirty="0" smtClean="0"/>
              <a:t>Leaving class without permission</a:t>
            </a:r>
          </a:p>
          <a:p>
            <a:r>
              <a:rPr lang="en-US" dirty="0" smtClean="0"/>
              <a:t>Disrupting other gym classes</a:t>
            </a:r>
          </a:p>
          <a:p>
            <a:r>
              <a:rPr lang="en-US" dirty="0" smtClean="0"/>
              <a:t>Being late to class from changing out</a:t>
            </a:r>
          </a:p>
          <a:p>
            <a:r>
              <a:rPr lang="en-US" dirty="0" smtClean="0"/>
              <a:t>Horseplay while in class, locker rooms, etc.</a:t>
            </a:r>
          </a:p>
          <a:p>
            <a:r>
              <a:rPr lang="en-US" dirty="0" smtClean="0"/>
              <a:t>Misuse of equipment</a:t>
            </a:r>
          </a:p>
          <a:p>
            <a:r>
              <a:rPr lang="en-US" dirty="0" smtClean="0"/>
              <a:t>Not cleaning up weight station/equipment</a:t>
            </a:r>
            <a:endParaRPr lang="en-US" dirty="0"/>
          </a:p>
        </p:txBody>
      </p:sp>
    </p:spTree>
    <p:extLst>
      <p:ext uri="{BB962C8B-B14F-4D97-AF65-F5344CB8AC3E}">
        <p14:creationId xmlns:p14="http://schemas.microsoft.com/office/powerpoint/2010/main" val="4121294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z="3600" dirty="0" smtClean="0">
                <a:solidFill>
                  <a:schemeClr val="accent1">
                    <a:lumMod val="75000"/>
                  </a:schemeClr>
                </a:solidFill>
              </a:rPr>
              <a:t>ABSENT and SMART LUNCH POLICY:</a:t>
            </a:r>
            <a:endParaRPr lang="en-US" sz="3600" dirty="0">
              <a:solidFill>
                <a:schemeClr val="accent1">
                  <a:lumMod val="75000"/>
                </a:schemeClr>
              </a:solidFill>
            </a:endParaRPr>
          </a:p>
        </p:txBody>
      </p:sp>
      <p:sp>
        <p:nvSpPr>
          <p:cNvPr id="3" name="Content Placeholder 2"/>
          <p:cNvSpPr>
            <a:spLocks noGrp="1"/>
          </p:cNvSpPr>
          <p:nvPr>
            <p:ph idx="1"/>
          </p:nvPr>
        </p:nvSpPr>
        <p:spPr>
          <a:xfrm>
            <a:off x="457200" y="1371600"/>
            <a:ext cx="8229600" cy="5410200"/>
          </a:xfrm>
        </p:spPr>
        <p:txBody>
          <a:bodyPr/>
          <a:lstStyle/>
          <a:p>
            <a:r>
              <a:rPr lang="en-US" sz="2400" dirty="0" smtClean="0"/>
              <a:t>A student who is absent for any reason must  attend SMART LUNCH for each class missed </a:t>
            </a:r>
            <a:r>
              <a:rPr lang="en-US" sz="2400" b="1" dirty="0" smtClean="0"/>
              <a:t>(You will have 10 school days to make it up).</a:t>
            </a:r>
          </a:p>
          <a:p>
            <a:r>
              <a:rPr lang="en-US" sz="2400" dirty="0" smtClean="0"/>
              <a:t>Students will receive a zero for that period in the student engagement grading category. </a:t>
            </a:r>
          </a:p>
          <a:p>
            <a:r>
              <a:rPr lang="en-US" sz="2400" dirty="0" smtClean="0"/>
              <a:t>After the student has attended a Weight Training SMART Lunch (Mon. &amp; Thur. A HALF), ALL points are earned in full. </a:t>
            </a:r>
          </a:p>
          <a:p>
            <a:r>
              <a:rPr lang="en-US" sz="2400" dirty="0" smtClean="0"/>
              <a:t>Students must sign in, participate, and stay the entire Weight Training SMART LUNCH session.</a:t>
            </a:r>
          </a:p>
          <a:p>
            <a:r>
              <a:rPr lang="en-US" sz="2000" dirty="0" smtClean="0"/>
              <a:t>SENIORS – 1 absences w/ C,  2 absences w/ B,  3 absences w/ A</a:t>
            </a:r>
          </a:p>
          <a:p>
            <a:pPr lvl="1"/>
            <a:r>
              <a:rPr lang="en-US" sz="2400" dirty="0" smtClean="0"/>
              <a:t>ALL ABSENCES MUST BE EXCUSED! NO EXCEPTIONS!</a:t>
            </a:r>
          </a:p>
          <a:p>
            <a:endParaRPr lang="en-US" sz="2800" dirty="0" smtClean="0"/>
          </a:p>
          <a:p>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Scenarios</a:t>
            </a:r>
            <a:endParaRPr lang="en-US" dirty="0"/>
          </a:p>
        </p:txBody>
      </p:sp>
      <p:sp>
        <p:nvSpPr>
          <p:cNvPr id="3" name="Content Placeholder 2"/>
          <p:cNvSpPr>
            <a:spLocks noGrp="1"/>
          </p:cNvSpPr>
          <p:nvPr>
            <p:ph sz="half" idx="1"/>
          </p:nvPr>
        </p:nvSpPr>
        <p:spPr/>
        <p:txBody>
          <a:bodyPr/>
          <a:lstStyle/>
          <a:p>
            <a:r>
              <a:rPr lang="en-US" sz="1800" dirty="0" smtClean="0"/>
              <a:t>You are present in class and choose to not dress out on a conditioning day.  Are you allowed to make those points up? </a:t>
            </a:r>
          </a:p>
          <a:p>
            <a:pPr marL="0" indent="0">
              <a:buNone/>
            </a:pPr>
            <a:endParaRPr lang="en-US" sz="1800" dirty="0" smtClean="0"/>
          </a:p>
          <a:p>
            <a:r>
              <a:rPr lang="en-US" sz="1800" dirty="0" smtClean="0"/>
              <a:t>You are sick and miss 2 days during the week.  What should you do? </a:t>
            </a:r>
          </a:p>
          <a:p>
            <a:pPr marL="0" indent="0">
              <a:buNone/>
            </a:pPr>
            <a:endParaRPr lang="en-US" sz="1800" dirty="0" smtClean="0"/>
          </a:p>
          <a:p>
            <a:r>
              <a:rPr lang="en-US" sz="1800" dirty="0" smtClean="0"/>
              <a:t>You are a SENIOR.  You have 4 absences.  All absences are excused for college visits.  Are you exempt from the exam? </a:t>
            </a:r>
            <a:endParaRPr lang="en-US" sz="1800" dirty="0"/>
          </a:p>
        </p:txBody>
      </p:sp>
      <p:sp>
        <p:nvSpPr>
          <p:cNvPr id="4" name="Content Placeholder 3"/>
          <p:cNvSpPr>
            <a:spLocks noGrp="1"/>
          </p:cNvSpPr>
          <p:nvPr>
            <p:ph sz="half" idx="2"/>
          </p:nvPr>
        </p:nvSpPr>
        <p:spPr/>
        <p:txBody>
          <a:bodyPr/>
          <a:lstStyle/>
          <a:p>
            <a:r>
              <a:rPr lang="en-US" sz="1800" dirty="0" smtClean="0"/>
              <a:t>You have workouts for your sport before/after school.  Are you exempt from lifting in class that day because you already worked out/will work out that afternoon? </a:t>
            </a:r>
          </a:p>
          <a:p>
            <a:endParaRPr lang="en-US" sz="1800" dirty="0"/>
          </a:p>
          <a:p>
            <a:r>
              <a:rPr lang="en-US" sz="1800" dirty="0" smtClean="0"/>
              <a:t>You have a personal trainer outside of school and you had a workout scheduled the previous day.  You come in and are very sore.   Are you exempt from workouts? </a:t>
            </a:r>
            <a:endParaRPr lang="en-US" sz="1800" dirty="0"/>
          </a:p>
        </p:txBody>
      </p:sp>
    </p:spTree>
    <p:extLst>
      <p:ext uri="{BB962C8B-B14F-4D97-AF65-F5344CB8AC3E}">
        <p14:creationId xmlns:p14="http://schemas.microsoft.com/office/powerpoint/2010/main" val="37501697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1883</TotalTime>
  <Words>1433</Words>
  <Application>Microsoft Office PowerPoint</Application>
  <PresentationFormat>On-screen Show (4:3)</PresentationFormat>
  <Paragraphs>159</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Office Theme</vt:lpstr>
      <vt:lpstr>WEIGHT TRAINING AND CONDITIONING PROGRAM</vt:lpstr>
      <vt:lpstr>WHY ARE YOU HERE?</vt:lpstr>
      <vt:lpstr>Class Procedures</vt:lpstr>
      <vt:lpstr>CLASS RULES</vt:lpstr>
      <vt:lpstr>Classroom Management</vt:lpstr>
      <vt:lpstr>GRADES</vt:lpstr>
      <vt:lpstr>Most common ways to lose points </vt:lpstr>
      <vt:lpstr>ABSENT and SMART LUNCH POLICY:</vt:lpstr>
      <vt:lpstr>Scenarios</vt:lpstr>
      <vt:lpstr>Students with an Injury</vt:lpstr>
      <vt:lpstr>Electronics</vt:lpstr>
      <vt:lpstr>Electronics</vt:lpstr>
      <vt:lpstr>Proper Workout Attire</vt:lpstr>
      <vt:lpstr>Proper Workout Attire</vt:lpstr>
      <vt:lpstr>Students Not Dressed Out</vt:lpstr>
      <vt:lpstr>Classroom Instruction</vt:lpstr>
      <vt:lpstr>Locker Room</vt:lpstr>
      <vt:lpstr>Weight Room </vt:lpstr>
      <vt:lpstr>Conditioning</vt:lpstr>
      <vt:lpstr>Keys to earning an “A”</vt:lpstr>
      <vt:lpstr>PCHS BASIC EXPECTATIONS</vt:lpstr>
      <vt:lpstr>CHANGES TO CURRICULUM</vt:lpstr>
      <vt:lpstr>SWEAT + EFFORT = RESULTS!!</vt:lpstr>
    </vt:vector>
  </TitlesOfParts>
  <Company>Wake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WCPSS</dc:creator>
  <cp:lastModifiedBy>kshaffer</cp:lastModifiedBy>
  <cp:revision>98</cp:revision>
  <dcterms:created xsi:type="dcterms:W3CDTF">2009-03-23T00:26:09Z</dcterms:created>
  <dcterms:modified xsi:type="dcterms:W3CDTF">2017-08-23T14:50:20Z</dcterms:modified>
</cp:coreProperties>
</file>